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451" r:id="rId3"/>
    <p:sldId id="449" r:id="rId4"/>
    <p:sldId id="439" r:id="rId5"/>
    <p:sldId id="444" r:id="rId6"/>
    <p:sldId id="445" r:id="rId7"/>
    <p:sldId id="446" r:id="rId8"/>
    <p:sldId id="447" r:id="rId9"/>
    <p:sldId id="448" r:id="rId10"/>
    <p:sldId id="300" r:id="rId11"/>
    <p:sldId id="431" r:id="rId12"/>
    <p:sldId id="428" r:id="rId13"/>
    <p:sldId id="262" r:id="rId14"/>
    <p:sldId id="268" r:id="rId15"/>
    <p:sldId id="271" r:id="rId16"/>
    <p:sldId id="272" r:id="rId17"/>
    <p:sldId id="273" r:id="rId18"/>
    <p:sldId id="264" r:id="rId19"/>
    <p:sldId id="265" r:id="rId20"/>
    <p:sldId id="266" r:id="rId21"/>
    <p:sldId id="276" r:id="rId22"/>
    <p:sldId id="270" r:id="rId23"/>
    <p:sldId id="442" r:id="rId24"/>
    <p:sldId id="432" r:id="rId25"/>
    <p:sldId id="433" r:id="rId26"/>
    <p:sldId id="443" r:id="rId27"/>
    <p:sldId id="434" r:id="rId28"/>
    <p:sldId id="438" r:id="rId29"/>
    <p:sldId id="436" r:id="rId30"/>
    <p:sldId id="437" r:id="rId31"/>
    <p:sldId id="440" r:id="rId32"/>
    <p:sldId id="441" r:id="rId33"/>
    <p:sldId id="452" r:id="rId34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49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0"/>
    <p:restoredTop sz="94634"/>
  </p:normalViewPr>
  <p:slideViewPr>
    <p:cSldViewPr snapToGrid="0" snapToObjects="1">
      <p:cViewPr varScale="1">
        <p:scale>
          <a:sx n="66" d="100"/>
          <a:sy n="66" d="100"/>
        </p:scale>
        <p:origin x="295" y="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44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8334E3-A049-4C66-BBBE-FB1AC5004994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GB"/>
        </a:p>
      </dgm:t>
    </dgm:pt>
    <dgm:pt modelId="{A74AC4AC-6702-4498-8A13-97EC8324C278}">
      <dgm:prSet phldrT="[Testo]"/>
      <dgm:spPr>
        <a:solidFill>
          <a:srgbClr val="CE4496"/>
        </a:solidFill>
      </dgm:spPr>
      <dgm:t>
        <a:bodyPr/>
        <a:lstStyle/>
        <a:p>
          <a:r>
            <a:rPr lang="it-IT" baseline="0" dirty="0"/>
            <a:t>    Uniti nella Diversità </a:t>
          </a:r>
          <a:endParaRPr lang="en-GB" dirty="0"/>
        </a:p>
      </dgm:t>
    </dgm:pt>
    <dgm:pt modelId="{20366DD5-D9D5-4E03-92F9-4AAFF6AC6ABE}" type="parTrans" cxnId="{91342099-7AD6-4A44-8FA8-0116D21DDC21}">
      <dgm:prSet/>
      <dgm:spPr/>
      <dgm:t>
        <a:bodyPr/>
        <a:lstStyle/>
        <a:p>
          <a:endParaRPr lang="en-GB"/>
        </a:p>
      </dgm:t>
    </dgm:pt>
    <dgm:pt modelId="{36498477-7751-43F6-AC46-DFA111C75197}" type="sibTrans" cxnId="{91342099-7AD6-4A44-8FA8-0116D21DDC21}">
      <dgm:prSet/>
      <dgm:spPr/>
      <dgm:t>
        <a:bodyPr/>
        <a:lstStyle/>
        <a:p>
          <a:endParaRPr lang="en-GB"/>
        </a:p>
      </dgm:t>
    </dgm:pt>
    <dgm:pt modelId="{176B77FD-0A0B-41A5-A476-93787496C8F0}">
      <dgm:prSet phldrT="[Testo]"/>
      <dgm:spPr/>
      <dgm:t>
        <a:bodyPr/>
        <a:lstStyle/>
        <a:p>
          <a:endParaRPr lang="en-GB" dirty="0"/>
        </a:p>
      </dgm:t>
    </dgm:pt>
    <dgm:pt modelId="{CA77F55D-4DB3-48CF-8E6A-F70C3102B193}" type="parTrans" cxnId="{3AF52DA1-25EE-4BB8-B7BE-89AE5884C039}">
      <dgm:prSet/>
      <dgm:spPr/>
      <dgm:t>
        <a:bodyPr/>
        <a:lstStyle/>
        <a:p>
          <a:endParaRPr lang="en-GB"/>
        </a:p>
      </dgm:t>
    </dgm:pt>
    <dgm:pt modelId="{F2A93181-4D40-40DF-BDDB-358AA7540746}" type="sibTrans" cxnId="{3AF52DA1-25EE-4BB8-B7BE-89AE5884C039}">
      <dgm:prSet/>
      <dgm:spPr/>
      <dgm:t>
        <a:bodyPr/>
        <a:lstStyle/>
        <a:p>
          <a:endParaRPr lang="en-GB"/>
        </a:p>
      </dgm:t>
    </dgm:pt>
    <dgm:pt modelId="{A911750F-A7E6-46FD-946C-3E5B20CCBAF2}" type="pres">
      <dgm:prSet presAssocID="{A38334E3-A049-4C66-BBBE-FB1AC5004994}" presName="linear" presStyleCnt="0">
        <dgm:presLayoutVars>
          <dgm:animLvl val="lvl"/>
          <dgm:resizeHandles val="exact"/>
        </dgm:presLayoutVars>
      </dgm:prSet>
      <dgm:spPr/>
    </dgm:pt>
    <dgm:pt modelId="{BC616AC0-B5D6-495A-B2C5-9581AD652079}" type="pres">
      <dgm:prSet presAssocID="{A74AC4AC-6702-4498-8A13-97EC8324C278}" presName="parentText" presStyleLbl="node1" presStyleIdx="0" presStyleCnt="1" custLinFactNeighborY="7113">
        <dgm:presLayoutVars>
          <dgm:chMax val="0"/>
          <dgm:bulletEnabled val="1"/>
        </dgm:presLayoutVars>
      </dgm:prSet>
      <dgm:spPr/>
    </dgm:pt>
    <dgm:pt modelId="{019C71E6-3F6C-405F-80D6-4800DF78788F}" type="pres">
      <dgm:prSet presAssocID="{A74AC4AC-6702-4498-8A13-97EC8324C27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D685C31-9C86-436F-AE5F-D580C68112CB}" type="presOf" srcId="{A38334E3-A049-4C66-BBBE-FB1AC5004994}" destId="{A911750F-A7E6-46FD-946C-3E5B20CCBAF2}" srcOrd="0" destOrd="0" presId="urn:microsoft.com/office/officeart/2005/8/layout/vList2"/>
    <dgm:cxn modelId="{2A380C34-E85A-4B8E-AA94-5D6A463406F8}" type="presOf" srcId="{A74AC4AC-6702-4498-8A13-97EC8324C278}" destId="{BC616AC0-B5D6-495A-B2C5-9581AD652079}" srcOrd="0" destOrd="0" presId="urn:microsoft.com/office/officeart/2005/8/layout/vList2"/>
    <dgm:cxn modelId="{91342099-7AD6-4A44-8FA8-0116D21DDC21}" srcId="{A38334E3-A049-4C66-BBBE-FB1AC5004994}" destId="{A74AC4AC-6702-4498-8A13-97EC8324C278}" srcOrd="0" destOrd="0" parTransId="{20366DD5-D9D5-4E03-92F9-4AAFF6AC6ABE}" sibTransId="{36498477-7751-43F6-AC46-DFA111C75197}"/>
    <dgm:cxn modelId="{3AF52DA1-25EE-4BB8-B7BE-89AE5884C039}" srcId="{A74AC4AC-6702-4498-8A13-97EC8324C278}" destId="{176B77FD-0A0B-41A5-A476-93787496C8F0}" srcOrd="0" destOrd="0" parTransId="{CA77F55D-4DB3-48CF-8E6A-F70C3102B193}" sibTransId="{F2A93181-4D40-40DF-BDDB-358AA7540746}"/>
    <dgm:cxn modelId="{38C06CF3-AE36-4C86-BA68-C94A710F62DA}" type="presOf" srcId="{176B77FD-0A0B-41A5-A476-93787496C8F0}" destId="{019C71E6-3F6C-405F-80D6-4800DF78788F}" srcOrd="0" destOrd="0" presId="urn:microsoft.com/office/officeart/2005/8/layout/vList2"/>
    <dgm:cxn modelId="{E1201D3F-5882-4706-9958-2D155EB3218F}" type="presParOf" srcId="{A911750F-A7E6-46FD-946C-3E5B20CCBAF2}" destId="{BC616AC0-B5D6-495A-B2C5-9581AD652079}" srcOrd="0" destOrd="0" presId="urn:microsoft.com/office/officeart/2005/8/layout/vList2"/>
    <dgm:cxn modelId="{012E3C31-572C-477B-B250-B8EDF7610AAD}" type="presParOf" srcId="{A911750F-A7E6-46FD-946C-3E5B20CCBAF2}" destId="{019C71E6-3F6C-405F-80D6-4800DF78788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8334E3-A049-4C66-BBBE-FB1AC50049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4AC4AC-6702-4498-8A13-97EC8324C278}">
      <dgm:prSet phldrT="[Testo]"/>
      <dgm:spPr/>
      <dgm:t>
        <a:bodyPr/>
        <a:lstStyle/>
        <a:p>
          <a:r>
            <a:rPr lang="it-IT" b="1" dirty="0"/>
            <a:t>Elezioni europee 2024</a:t>
          </a:r>
          <a:endParaRPr lang="en-GB" dirty="0"/>
        </a:p>
      </dgm:t>
    </dgm:pt>
    <dgm:pt modelId="{20366DD5-D9D5-4E03-92F9-4AAFF6AC6ABE}" type="parTrans" cxnId="{91342099-7AD6-4A44-8FA8-0116D21DDC21}">
      <dgm:prSet/>
      <dgm:spPr/>
      <dgm:t>
        <a:bodyPr/>
        <a:lstStyle/>
        <a:p>
          <a:endParaRPr lang="en-GB"/>
        </a:p>
      </dgm:t>
    </dgm:pt>
    <dgm:pt modelId="{36498477-7751-43F6-AC46-DFA111C75197}" type="sibTrans" cxnId="{91342099-7AD6-4A44-8FA8-0116D21DDC21}">
      <dgm:prSet/>
      <dgm:spPr/>
      <dgm:t>
        <a:bodyPr/>
        <a:lstStyle/>
        <a:p>
          <a:endParaRPr lang="en-GB"/>
        </a:p>
      </dgm:t>
    </dgm:pt>
    <dgm:pt modelId="{9644A99A-3D92-4827-8045-67A718FA992D}">
      <dgm:prSet phldrT="[Testo]"/>
      <dgm:spPr/>
      <dgm:t>
        <a:bodyPr/>
        <a:lstStyle/>
        <a:p>
          <a:r>
            <a:rPr lang="it-IT" b="1" dirty="0"/>
            <a:t>  6-9 Giugno 2024</a:t>
          </a:r>
          <a:endParaRPr lang="en-GB" b="1" dirty="0"/>
        </a:p>
      </dgm:t>
    </dgm:pt>
    <dgm:pt modelId="{F41011BE-1E23-4D42-AC7B-9133730C951A}" type="parTrans" cxnId="{78F1FF9F-83EC-4EA8-9F49-874C114779EC}">
      <dgm:prSet/>
      <dgm:spPr/>
      <dgm:t>
        <a:bodyPr/>
        <a:lstStyle/>
        <a:p>
          <a:endParaRPr lang="en-GB"/>
        </a:p>
      </dgm:t>
    </dgm:pt>
    <dgm:pt modelId="{16EF01D5-A7C3-4BAE-ACFD-017346E92410}" type="sibTrans" cxnId="{78F1FF9F-83EC-4EA8-9F49-874C114779EC}">
      <dgm:prSet/>
      <dgm:spPr/>
      <dgm:t>
        <a:bodyPr/>
        <a:lstStyle/>
        <a:p>
          <a:endParaRPr lang="en-GB"/>
        </a:p>
      </dgm:t>
    </dgm:pt>
    <dgm:pt modelId="{176B77FD-0A0B-41A5-A476-93787496C8F0}">
      <dgm:prSet phldrT="[Testo]"/>
      <dgm:spPr/>
      <dgm:t>
        <a:bodyPr/>
        <a:lstStyle/>
        <a:p>
          <a:endParaRPr lang="en-GB" dirty="0"/>
        </a:p>
      </dgm:t>
    </dgm:pt>
    <dgm:pt modelId="{CA77F55D-4DB3-48CF-8E6A-F70C3102B193}" type="parTrans" cxnId="{3AF52DA1-25EE-4BB8-B7BE-89AE5884C039}">
      <dgm:prSet/>
      <dgm:spPr/>
      <dgm:t>
        <a:bodyPr/>
        <a:lstStyle/>
        <a:p>
          <a:endParaRPr lang="en-GB"/>
        </a:p>
      </dgm:t>
    </dgm:pt>
    <dgm:pt modelId="{F2A93181-4D40-40DF-BDDB-358AA7540746}" type="sibTrans" cxnId="{3AF52DA1-25EE-4BB8-B7BE-89AE5884C039}">
      <dgm:prSet/>
      <dgm:spPr/>
      <dgm:t>
        <a:bodyPr/>
        <a:lstStyle/>
        <a:p>
          <a:endParaRPr lang="en-GB"/>
        </a:p>
      </dgm:t>
    </dgm:pt>
    <dgm:pt modelId="{A911750F-A7E6-46FD-946C-3E5B20CCBAF2}" type="pres">
      <dgm:prSet presAssocID="{A38334E3-A049-4C66-BBBE-FB1AC5004994}" presName="linear" presStyleCnt="0">
        <dgm:presLayoutVars>
          <dgm:animLvl val="lvl"/>
          <dgm:resizeHandles val="exact"/>
        </dgm:presLayoutVars>
      </dgm:prSet>
      <dgm:spPr/>
    </dgm:pt>
    <dgm:pt modelId="{BC616AC0-B5D6-495A-B2C5-9581AD652079}" type="pres">
      <dgm:prSet presAssocID="{A74AC4AC-6702-4498-8A13-97EC8324C278}" presName="parentText" presStyleLbl="node1" presStyleIdx="0" presStyleCnt="1" custLinFactNeighborY="7113">
        <dgm:presLayoutVars>
          <dgm:chMax val="0"/>
          <dgm:bulletEnabled val="1"/>
        </dgm:presLayoutVars>
      </dgm:prSet>
      <dgm:spPr/>
    </dgm:pt>
    <dgm:pt modelId="{019C71E6-3F6C-405F-80D6-4800DF78788F}" type="pres">
      <dgm:prSet presAssocID="{A74AC4AC-6702-4498-8A13-97EC8324C27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D685C31-9C86-436F-AE5F-D580C68112CB}" type="presOf" srcId="{A38334E3-A049-4C66-BBBE-FB1AC5004994}" destId="{A911750F-A7E6-46FD-946C-3E5B20CCBAF2}" srcOrd="0" destOrd="0" presId="urn:microsoft.com/office/officeart/2005/8/layout/vList2"/>
    <dgm:cxn modelId="{2A380C34-E85A-4B8E-AA94-5D6A463406F8}" type="presOf" srcId="{A74AC4AC-6702-4498-8A13-97EC8324C278}" destId="{BC616AC0-B5D6-495A-B2C5-9581AD652079}" srcOrd="0" destOrd="0" presId="urn:microsoft.com/office/officeart/2005/8/layout/vList2"/>
    <dgm:cxn modelId="{91342099-7AD6-4A44-8FA8-0116D21DDC21}" srcId="{A38334E3-A049-4C66-BBBE-FB1AC5004994}" destId="{A74AC4AC-6702-4498-8A13-97EC8324C278}" srcOrd="0" destOrd="0" parTransId="{20366DD5-D9D5-4E03-92F9-4AAFF6AC6ABE}" sibTransId="{36498477-7751-43F6-AC46-DFA111C75197}"/>
    <dgm:cxn modelId="{78F1FF9F-83EC-4EA8-9F49-874C114779EC}" srcId="{A74AC4AC-6702-4498-8A13-97EC8324C278}" destId="{9644A99A-3D92-4827-8045-67A718FA992D}" srcOrd="1" destOrd="0" parTransId="{F41011BE-1E23-4D42-AC7B-9133730C951A}" sibTransId="{16EF01D5-A7C3-4BAE-ACFD-017346E92410}"/>
    <dgm:cxn modelId="{3AF52DA1-25EE-4BB8-B7BE-89AE5884C039}" srcId="{A74AC4AC-6702-4498-8A13-97EC8324C278}" destId="{176B77FD-0A0B-41A5-A476-93787496C8F0}" srcOrd="0" destOrd="0" parTransId="{CA77F55D-4DB3-48CF-8E6A-F70C3102B193}" sibTransId="{F2A93181-4D40-40DF-BDDB-358AA7540746}"/>
    <dgm:cxn modelId="{2C5298E1-4AE6-413D-A461-2701C05248DE}" type="presOf" srcId="{9644A99A-3D92-4827-8045-67A718FA992D}" destId="{019C71E6-3F6C-405F-80D6-4800DF78788F}" srcOrd="0" destOrd="1" presId="urn:microsoft.com/office/officeart/2005/8/layout/vList2"/>
    <dgm:cxn modelId="{38C06CF3-AE36-4C86-BA68-C94A710F62DA}" type="presOf" srcId="{176B77FD-0A0B-41A5-A476-93787496C8F0}" destId="{019C71E6-3F6C-405F-80D6-4800DF78788F}" srcOrd="0" destOrd="0" presId="urn:microsoft.com/office/officeart/2005/8/layout/vList2"/>
    <dgm:cxn modelId="{E1201D3F-5882-4706-9958-2D155EB3218F}" type="presParOf" srcId="{A911750F-A7E6-46FD-946C-3E5B20CCBAF2}" destId="{BC616AC0-B5D6-495A-B2C5-9581AD652079}" srcOrd="0" destOrd="0" presId="urn:microsoft.com/office/officeart/2005/8/layout/vList2"/>
    <dgm:cxn modelId="{012E3C31-572C-477B-B250-B8EDF7610AAD}" type="presParOf" srcId="{A911750F-A7E6-46FD-946C-3E5B20CCBAF2}" destId="{019C71E6-3F6C-405F-80D6-4800DF78788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16AC0-B5D6-495A-B2C5-9581AD652079}">
      <dsp:nvSpPr>
        <dsp:cNvPr id="0" name=""/>
        <dsp:cNvSpPr/>
      </dsp:nvSpPr>
      <dsp:spPr>
        <a:xfrm>
          <a:off x="0" y="215165"/>
          <a:ext cx="2894201" cy="551655"/>
        </a:xfrm>
        <a:prstGeom prst="roundRect">
          <a:avLst/>
        </a:prstGeom>
        <a:solidFill>
          <a:srgbClr val="CE44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baseline="0" dirty="0"/>
            <a:t>    Uniti nella Diversità </a:t>
          </a:r>
          <a:endParaRPr lang="en-GB" sz="2300" kern="1200" dirty="0"/>
        </a:p>
      </dsp:txBody>
      <dsp:txXfrm>
        <a:off x="26930" y="242095"/>
        <a:ext cx="2840341" cy="497795"/>
      </dsp:txXfrm>
    </dsp:sp>
    <dsp:sp modelId="{019C71E6-3F6C-405F-80D6-4800DF78788F}">
      <dsp:nvSpPr>
        <dsp:cNvPr id="0" name=""/>
        <dsp:cNvSpPr/>
      </dsp:nvSpPr>
      <dsp:spPr>
        <a:xfrm>
          <a:off x="0" y="739728"/>
          <a:ext cx="2894201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89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GB" sz="1800" kern="1200" dirty="0"/>
        </a:p>
      </dsp:txBody>
      <dsp:txXfrm>
        <a:off x="0" y="739728"/>
        <a:ext cx="2894201" cy="380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16AC0-B5D6-495A-B2C5-9581AD652079}">
      <dsp:nvSpPr>
        <dsp:cNvPr id="0" name=""/>
        <dsp:cNvSpPr/>
      </dsp:nvSpPr>
      <dsp:spPr>
        <a:xfrm>
          <a:off x="0" y="294766"/>
          <a:ext cx="8666526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b="1" kern="1200" dirty="0"/>
            <a:t>Elezioni europee 2024</a:t>
          </a:r>
          <a:endParaRPr lang="en-GB" sz="6500" kern="1200" dirty="0"/>
        </a:p>
      </dsp:txBody>
      <dsp:txXfrm>
        <a:off x="76105" y="370871"/>
        <a:ext cx="8514316" cy="1406815"/>
      </dsp:txXfrm>
    </dsp:sp>
    <dsp:sp modelId="{019C71E6-3F6C-405F-80D6-4800DF78788F}">
      <dsp:nvSpPr>
        <dsp:cNvPr id="0" name=""/>
        <dsp:cNvSpPr/>
      </dsp:nvSpPr>
      <dsp:spPr>
        <a:xfrm>
          <a:off x="0" y="1729374"/>
          <a:ext cx="8666526" cy="1749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162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GB" sz="5100" kern="1200" dirty="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5100" b="1" kern="1200" dirty="0"/>
            <a:t>  6-9 Giugno 2024</a:t>
          </a:r>
          <a:endParaRPr lang="en-GB" sz="5100" b="1" kern="1200" dirty="0"/>
        </a:p>
      </dsp:txBody>
      <dsp:txXfrm>
        <a:off x="0" y="1729374"/>
        <a:ext cx="8666526" cy="1749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D74101B-7CB6-445E-4906-221F8377A8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1291A1-E29A-6857-E9F3-13F62E9585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B992CCA-C0D8-9445-A267-1AC0DFF45E41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25C9DA-A18A-4870-47B0-3E3B62A8BE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EE5796-23DB-8353-ACA1-8862513FB5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CEC380F-AA5B-8342-957B-7C0F6957CCC6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870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B2A8944-51EF-E547-BA32-0F6A59907C73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1473DC2-B334-1D4E-9421-795BBAA638D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910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519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90837" y="5253767"/>
            <a:ext cx="5526698" cy="5273265"/>
          </a:xfrm>
        </p:spPr>
        <p:txBody>
          <a:bodyPr/>
          <a:lstStyle/>
          <a:p>
            <a:r>
              <a:rPr lang="it-IT" sz="1300" b="1" dirty="0"/>
              <a:t>Fasi principali della formazione dell'Unione europea:</a:t>
            </a:r>
          </a:p>
          <a:p>
            <a:endParaRPr lang="en-US" sz="13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it-IT" sz="1300" dirty="0"/>
              <a:t>Tra il 1945 e il 1950 un piccolo gruppo di politici europei, tra i quali Robert </a:t>
            </a:r>
            <a:r>
              <a:rPr lang="it-IT" sz="1300" dirty="0" err="1"/>
              <a:t>Schuman</a:t>
            </a:r>
            <a:r>
              <a:rPr lang="it-IT" sz="1300" dirty="0"/>
              <a:t>, Simone </a:t>
            </a:r>
            <a:r>
              <a:rPr lang="it-IT" sz="1300" dirty="0" err="1"/>
              <a:t>Veil</a:t>
            </a:r>
            <a:r>
              <a:rPr lang="it-IT" sz="1300" dirty="0"/>
              <a:t>, Jean </a:t>
            </a:r>
            <a:r>
              <a:rPr lang="it-IT" sz="1300" dirty="0" err="1"/>
              <a:t>Monnet</a:t>
            </a:r>
            <a:r>
              <a:rPr lang="it-IT" sz="1300" dirty="0"/>
              <a:t>, Alcide de Gasperi e Konrad </a:t>
            </a:r>
            <a:r>
              <a:rPr lang="it-IT" sz="1300" dirty="0" err="1"/>
              <a:t>Adenauer</a:t>
            </a:r>
            <a:r>
              <a:rPr lang="it-IT" sz="1300" dirty="0"/>
              <a:t>, diede il via al processo di formazione dell'Unione europea in cui oggi viviamo.</a:t>
            </a:r>
            <a:endParaRPr lang="en-US" sz="13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it-IT" sz="1300" dirty="0"/>
              <a:t>1950 </a:t>
            </a:r>
            <a:r>
              <a:rPr lang="it-IT" sz="1300" b="1" dirty="0"/>
              <a:t>Dichiarazione </a:t>
            </a:r>
            <a:r>
              <a:rPr lang="it-IT" sz="1300" b="1" dirty="0" err="1"/>
              <a:t>Schuman</a:t>
            </a:r>
            <a:r>
              <a:rPr lang="it-IT" sz="1300" dirty="0"/>
              <a:t> – Il 9 maggio Robert </a:t>
            </a:r>
            <a:r>
              <a:rPr lang="it-IT" sz="1300" dirty="0" err="1"/>
              <a:t>Schuman</a:t>
            </a:r>
            <a:r>
              <a:rPr lang="it-IT" sz="1300" dirty="0"/>
              <a:t> (allora ministro degli Esteri francese) propose di amministrare collettivamente la produzione di carbone e acciaio (le materie prime utilizzate per prepararsi alla guerra) affinché nessun paese potesse segretamente armarsi contro gli altri. Una delle sue citazioni più celebri è: "L'Europa non potrà farsi in una sola volta, né sarà costruita tutta insieme; essa sorgerà da realizzazioni concrete, che creino anzitutto una solidarietà di fatto."</a:t>
            </a:r>
            <a:endParaRPr lang="en-US" sz="13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it-IT" sz="1300" dirty="0"/>
              <a:t>1951 Nascita della </a:t>
            </a:r>
            <a:r>
              <a:rPr lang="it-IT" sz="1300" b="1" dirty="0"/>
              <a:t>Comunità europea del carbone e dell'acciaio</a:t>
            </a:r>
            <a:r>
              <a:rPr lang="it-IT" sz="1300" dirty="0"/>
              <a:t> – Belgio, Francia, Germania, Italia, Lussemburgo e Paesi Bassi decidono di unire le proprie industrie del carbone e dell'acciaio.</a:t>
            </a:r>
            <a:endParaRPr lang="en-US" sz="13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it-IT" sz="1300" dirty="0"/>
              <a:t>1957 </a:t>
            </a:r>
            <a:r>
              <a:rPr lang="it-IT" sz="1300" b="1" dirty="0"/>
              <a:t>Trattato di Roma</a:t>
            </a:r>
            <a:r>
              <a:rPr lang="it-IT" sz="1300" dirty="0"/>
              <a:t> – I sei paesi fondatori decidono di estendere la loro cooperazione ad altri settori economici e fondano la </a:t>
            </a:r>
            <a:r>
              <a:rPr lang="it-IT" sz="1300" b="1" dirty="0"/>
              <a:t>Comunità economica europea (CEE)</a:t>
            </a:r>
            <a:r>
              <a:rPr lang="it-IT" sz="1300" dirty="0"/>
              <a:t> e la </a:t>
            </a:r>
            <a:r>
              <a:rPr lang="it-IT" sz="1300" b="1" dirty="0"/>
              <a:t>Comunità europea dell'energia atomica (</a:t>
            </a:r>
            <a:r>
              <a:rPr lang="it-IT" sz="1300" b="1" dirty="0" err="1"/>
              <a:t>Euratom</a:t>
            </a:r>
            <a:r>
              <a:rPr lang="it-IT" sz="1300" b="1" dirty="0"/>
              <a:t>)</a:t>
            </a:r>
            <a:r>
              <a:rPr lang="it-IT" sz="1300" dirty="0"/>
              <a:t>.</a:t>
            </a:r>
            <a:endParaRPr lang="en-US" sz="13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it-IT" sz="1300" dirty="0"/>
              <a:t>1992 </a:t>
            </a:r>
            <a:r>
              <a:rPr lang="it-IT" sz="1300" b="1" dirty="0"/>
              <a:t>Trattato di Maastricht</a:t>
            </a:r>
            <a:r>
              <a:rPr lang="it-IT" sz="1300" dirty="0"/>
              <a:t> – Nel corso degli anni altri paesi aderiscono alla comunità e il trattato di Maastricht segna l'inizio dell'</a:t>
            </a:r>
            <a:r>
              <a:rPr lang="it-IT" sz="1300" b="1" dirty="0"/>
              <a:t>Unione europea</a:t>
            </a:r>
            <a:r>
              <a:rPr lang="it-IT" sz="1300" dirty="0"/>
              <a:t> come la conosciamo oggi:</a:t>
            </a:r>
            <a:endParaRPr lang="en-US" sz="1300" dirty="0"/>
          </a:p>
          <a:p>
            <a:pPr marL="681142" lvl="1" indent="-185766">
              <a:buFont typeface="Wingdings" panose="05000000000000000000" pitchFamily="2" charset="2"/>
              <a:buChar char="Ø"/>
            </a:pPr>
            <a:r>
              <a:rPr lang="it-IT" sz="1300" dirty="0"/>
              <a:t>un'unione </a:t>
            </a:r>
            <a:r>
              <a:rPr lang="it-IT" sz="1300" b="1" dirty="0"/>
              <a:t>politica ed economica</a:t>
            </a:r>
            <a:r>
              <a:rPr lang="it-IT" sz="1300" dirty="0"/>
              <a:t>;</a:t>
            </a:r>
            <a:endParaRPr lang="en-US" sz="1300" dirty="0"/>
          </a:p>
          <a:p>
            <a:pPr marL="681142" lvl="1" indent="-185766">
              <a:buFont typeface="Wingdings" panose="05000000000000000000" pitchFamily="2" charset="2"/>
              <a:buChar char="Ø"/>
            </a:pPr>
            <a:r>
              <a:rPr lang="it-IT" sz="1300" b="1" dirty="0"/>
              <a:t>nessun controllo alle frontiere</a:t>
            </a:r>
            <a:r>
              <a:rPr lang="it-IT" sz="1300" dirty="0"/>
              <a:t> tra i paesi che fanno parte dello spazio Schengen (1995);</a:t>
            </a:r>
            <a:endParaRPr lang="en-US" sz="1300" dirty="0"/>
          </a:p>
          <a:p>
            <a:pPr marL="681142" lvl="1" indent="-185766">
              <a:buFont typeface="Wingdings" panose="05000000000000000000" pitchFamily="2" charset="2"/>
              <a:buChar char="Ø"/>
            </a:pPr>
            <a:r>
              <a:rPr lang="it-IT" sz="1300" b="1" dirty="0"/>
              <a:t>una sola valuta</a:t>
            </a:r>
            <a:r>
              <a:rPr lang="it-IT" sz="1300" dirty="0"/>
              <a:t> per i paesi che hanno adottato l'euro.</a:t>
            </a:r>
            <a:endParaRPr lang="en-US" sz="13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it-IT" sz="1300" dirty="0"/>
              <a:t>1993 – Il </a:t>
            </a:r>
            <a:r>
              <a:rPr lang="it-IT" sz="1300" b="1" dirty="0"/>
              <a:t>mercato unico</a:t>
            </a:r>
            <a:r>
              <a:rPr lang="it-IT" sz="1300" dirty="0"/>
              <a:t> è istituito per garantire la libera circolazione di merci, servizi, capitali e persone all'interno dell'UE. Eliminando gli ostacoli tecnici, giuridici e burocratici, l'UE consente ai cittadini e alle imprese di commerciare e svolgere attività liberamente in tutto il territorio dell'Unione. </a:t>
            </a:r>
            <a:br>
              <a:rPr lang="it-IT" sz="1300" dirty="0"/>
            </a:br>
            <a:r>
              <a:rPr lang="it-IT" sz="1300" dirty="0"/>
              <a:t>Oltre ai 27 paesi dell'UE, fanno parte del mercato unico europeo anche </a:t>
            </a:r>
            <a:r>
              <a:rPr lang="it-IT" sz="1300" b="1" dirty="0"/>
              <a:t>Islanda</a:t>
            </a:r>
            <a:r>
              <a:rPr lang="it-IT" sz="1300" dirty="0"/>
              <a:t>, </a:t>
            </a:r>
            <a:r>
              <a:rPr lang="it-IT" sz="1300" b="1" dirty="0"/>
              <a:t>Liechtenstein</a:t>
            </a:r>
            <a:r>
              <a:rPr lang="it-IT" sz="1300" dirty="0"/>
              <a:t>, </a:t>
            </a:r>
            <a:r>
              <a:rPr lang="it-IT" sz="1300" b="1" dirty="0"/>
              <a:t>Norvegia</a:t>
            </a:r>
            <a:r>
              <a:rPr lang="it-IT" sz="1300" dirty="0"/>
              <a:t> e </a:t>
            </a:r>
            <a:r>
              <a:rPr lang="it-IT" sz="1300" b="1" dirty="0"/>
              <a:t>Svizzera</a:t>
            </a:r>
            <a:r>
              <a:rPr lang="it-IT" sz="1300" dirty="0"/>
              <a:t>. </a:t>
            </a:r>
            <a:endParaRPr lang="en-US" sz="13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it-IT" sz="1300" dirty="0"/>
              <a:t>1995 – L'</a:t>
            </a:r>
            <a:r>
              <a:rPr lang="it-IT" sz="1300" b="1" dirty="0"/>
              <a:t>Accordo di Schengen</a:t>
            </a:r>
            <a:r>
              <a:rPr lang="it-IT" sz="1300" dirty="0"/>
              <a:t> ha abolito tutti i controlli alle frontiere tra i sette paesi che lo hanno firmato.</a:t>
            </a:r>
            <a:endParaRPr lang="en-US" sz="13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it-IT" sz="1300" dirty="0"/>
              <a:t>2002 – L'</a:t>
            </a:r>
            <a:r>
              <a:rPr lang="it-IT" sz="1300" b="1" dirty="0"/>
              <a:t>Euro</a:t>
            </a:r>
            <a:r>
              <a:rPr lang="it-IT" sz="1300" dirty="0"/>
              <a:t> diventa la valuta legale in 12 paesi dell'UE.</a:t>
            </a:r>
            <a:endParaRPr lang="en-US" sz="13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it-IT" sz="1300" dirty="0"/>
              <a:t>2004 – Ha luogo il </a:t>
            </a:r>
            <a:r>
              <a:rPr lang="it-IT" sz="1300" b="1" dirty="0"/>
              <a:t>maggiore ampliamento dell'Unione europea</a:t>
            </a:r>
            <a:r>
              <a:rPr lang="it-IT" sz="1300" dirty="0"/>
              <a:t> in termini di territorio, numero di Stati e popolazione. Aderiscono all'UE 10 nuovi paesi: Cipro, </a:t>
            </a:r>
            <a:r>
              <a:rPr lang="it-IT" sz="1300" dirty="0" err="1"/>
              <a:t>Cechia</a:t>
            </a:r>
            <a:r>
              <a:rPr lang="it-IT" sz="1300" dirty="0"/>
              <a:t>, Estonia, Lettonia, Lituania, Malta, Polonia, Slovacchia, Slovenia e Ungheria. Questo allargamento segna la riunificazione dell'Europa, divisa per mezzo secolo dalla cortina di ferro e dalla guerra fredda.</a:t>
            </a:r>
            <a:endParaRPr lang="en-US" sz="13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it-IT" sz="1300" dirty="0"/>
              <a:t>2007 – Il </a:t>
            </a:r>
            <a:r>
              <a:rPr lang="it-IT" sz="1300" b="1" dirty="0"/>
              <a:t>Trattato di Lisbona</a:t>
            </a:r>
            <a:r>
              <a:rPr lang="it-IT" sz="1300" dirty="0"/>
              <a:t> sancisce una nuova struttura che attribuisce all'UE un ruolo più forte nel mondo e dà maggior voce in capitolo ai cittadini e ai governi nazionali.</a:t>
            </a:r>
            <a:endParaRPr lang="en-US" sz="13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it-IT" sz="1300" dirty="0"/>
              <a:t>2020 – </a:t>
            </a:r>
            <a:r>
              <a:rPr lang="it-IT" sz="1300" dirty="0" err="1"/>
              <a:t>NextGenerationEU</a:t>
            </a:r>
            <a:r>
              <a:rPr lang="it-IT" sz="1300" dirty="0"/>
              <a:t> è un pacchetto di misure per la ripresa economica a sostegno dei paesi dell'UE colpiti dalla pandemia di COVID-19. </a:t>
            </a:r>
            <a:r>
              <a:rPr lang="it-IT" sz="1300" dirty="0" err="1"/>
              <a:t>NextGenerationEU</a:t>
            </a:r>
            <a:r>
              <a:rPr lang="it-IT" sz="1300" dirty="0"/>
              <a:t> punta a rendere l'Europa più forte, a trasformare le economie e le società dell'UE e a progettare un'Europa che funzioni per tutti.</a:t>
            </a:r>
            <a:endParaRPr lang="en-US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480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300" dirty="0"/>
              <a:t>L'euro, che ha sostituito le vecchie valute nazionali, è attualmente utilizzato da </a:t>
            </a:r>
            <a:r>
              <a:rPr lang="it-IT" sz="1300" b="1" dirty="0"/>
              <a:t>20</a:t>
            </a:r>
            <a:r>
              <a:rPr lang="it-IT" sz="1300" dirty="0"/>
              <a:t> dei 27 paesi dell'UE: Austria, Belgio, Cipro, </a:t>
            </a:r>
            <a:r>
              <a:rPr lang="fr-BE" sz="1300" dirty="0" err="1">
                <a:solidFill>
                  <a:prstClr val="black"/>
                </a:solidFill>
              </a:rPr>
              <a:t>Croazia</a:t>
            </a:r>
            <a:r>
              <a:rPr lang="fr-BE" sz="1300" dirty="0">
                <a:solidFill>
                  <a:prstClr val="black"/>
                </a:solidFill>
              </a:rPr>
              <a:t>, </a:t>
            </a:r>
            <a:r>
              <a:rPr lang="it-IT" sz="1300" dirty="0"/>
              <a:t>Estonia, Finlandia, Francia, Germania, Grecia, Irlanda, Italia, Lettonia, Lituania, Lussemburgo, Malta, Paesi Bassi, Portogallo, Slovacchia, Slovenia e Spagna.</a:t>
            </a: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pPr rtl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pPr rtl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pPr rtl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pPr rtl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pPr rtl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pPr rtl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pPr rtl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816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478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pPr rtl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it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pPr rtl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896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376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920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612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794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649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65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2202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9244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711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471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69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310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023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200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622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3DC2-B334-1D4E-9421-795BBAA638D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36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A71DCC2-7FEE-D9DD-4EA2-D83DE2705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46881" cy="65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1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B8225-629D-B543-8721-9274F26D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34D5EF-9723-0D44-B798-B5F58541F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D67355-C7C5-A74A-A8BB-825F98BD0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320866-2DF3-0D41-BA02-3E379E24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481E81-1310-B247-B79D-EECAEE24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7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AC25446-C266-494E-B958-A20A146C4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B16838-7984-EF44-B027-BCF49434C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B32690-1A86-724A-9662-20C4FF23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51E561-0B76-7049-B26A-EE9BC5FB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62BD59-D9B4-194E-B210-CB918261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07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42B897-BC62-0F45-A5A4-569E7AB3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E66509-C009-D84A-A21D-CA8B96F52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282404-695B-D64C-BDAB-07869171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5D4378-1BD5-2741-B3D2-74A85715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366C53-16ED-D341-924F-8B3E5843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0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A93D21-544A-CF46-9106-2AA7F43C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08A191-37FC-C349-8F23-C7F5ADBD5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BEA3A5-32D2-4E4A-94AD-AACB47D5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EEE4FA-9A0C-D24B-BAF5-ED1F4D63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68AB78-AB32-B546-8954-C9C8D7EC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23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147910-E9AF-964F-91B2-79AAD745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36058B-393E-F942-9E5D-91DC952BC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37BC24-B0A5-FA4F-A8F4-04B84D515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6F9743-88B1-CA4C-B283-71E0002D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479037-18D3-5248-988C-C4C5429B7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025952-D67A-7347-85B2-807B221C0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04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32B2A-B0B7-B94C-A74C-FCF3F3EE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798AC8-159E-AC41-82D8-EF91E877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873411-8B92-E748-8E4C-EE1DF93E3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DCA24B-4CB8-0E43-98C7-9D392BC53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26C131-30EC-3142-A987-5E18E8C95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DD646DA-4BF8-8F43-97B9-595A3A0EB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6ED998-A052-3345-86C0-02981499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C335F7-7259-2F49-9054-259250BBC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94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21547-892D-1D4D-B6EB-0095F6C4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8F11BA-921B-0841-9A7B-17DA0A46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BF6328-E4D1-9D49-88FE-17F58586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502027-8D55-F24C-A7B7-E60F711E8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78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78D4078-42B4-E8F6-D307-29DF58001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79419"/>
            <a:ext cx="12075995" cy="6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86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79B267-1AFD-BD45-B03F-8F968132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A18FE8-4930-DE40-96D0-450A66F7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5875E8-2C77-F647-B6B8-149A9E5A5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FA112F-7F0A-C348-B42C-815B269C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257F27-0960-6A48-B062-91A24CC55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A7DF0E-60A0-FF46-B8AD-AD69AD03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16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EF202F-611F-3F42-92F6-1BC42710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20B760B-3EB8-6B4F-81A7-D474DBBD5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166BD6-3CB2-0D43-B150-4685E5650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8B6FA8-1DBB-D548-9FA0-87582BF1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65E1EA-CDE9-FB40-843E-FCAB304C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EB522C-4006-F548-9A6B-9EDE4F0F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83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A5E8B56-929A-E44A-8C2D-52BA80EE8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32E166-7612-D44B-8F9D-1D34E88F5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F54460-1932-7549-B730-CC7AB5ED7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956CA-050A-5C44-8C9E-CD8B3931E76C}" type="datetimeFigureOut">
              <a:rPr lang="fr-FR" smtClean="0"/>
              <a:pPr/>
              <a:t>04/06/2024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9085CF-445F-D44E-91D3-9B25F0A4A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50AE29-1DF3-C54E-9450-6D7F531A5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8ED03-55DC-0C49-BADF-976C063E3D5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64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N/TXT/?uri=CELEX:32022R0612&amp;qid=1664779252884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eur-lex.europa.eu/legal-content/EN/TXT/?uri=CELEX:32019L0904&amp;qid=166477925288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ions.europa.eu/it/how-elections-work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media.europarl.europa.eu/it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multimedia.europarl.europa.eu/it/webstreaming?view=day&amp;d=2023-10-09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OtwUfQut1w?t=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s://citizens-initiative.europa.eu/_it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ean-union.europa.eu/contact-eu/social-media-channels_it" TargetMode="External"/><Relationship Id="rId13" Type="http://schemas.openxmlformats.org/officeDocument/2006/relationships/image" Target="../media/image5.png"/><Relationship Id="rId3" Type="http://schemas.openxmlformats.org/officeDocument/2006/relationships/hyperlink" Target="https://www.facebook.com/PEItalia" TargetMode="External"/><Relationship Id="rId7" Type="http://schemas.openxmlformats.org/officeDocument/2006/relationships/hyperlink" Target="https://www.youtube.com/user/Europa149" TargetMode="Externa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pe_italia/" TargetMode="External"/><Relationship Id="rId11" Type="http://schemas.openxmlformats.org/officeDocument/2006/relationships/image" Target="../media/image45.png"/><Relationship Id="rId5" Type="http://schemas.openxmlformats.org/officeDocument/2006/relationships/hyperlink" Target="https://twitter.com/Europarl_IT" TargetMode="External"/><Relationship Id="rId10" Type="http://schemas.openxmlformats.org/officeDocument/2006/relationships/image" Target="../media/image44.png"/><Relationship Id="rId4" Type="http://schemas.openxmlformats.org/officeDocument/2006/relationships/hyperlink" Target="https://op.europa.eu/webpub/com/eu-and-me/en/FIND_OUT.html" TargetMode="External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808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896125" y="5555692"/>
            <a:ext cx="17267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 PROGETTO EUROPEO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7997247" y="5801913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3859077" y="3210427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3202561" y="3210427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1464" y="887258"/>
            <a:ext cx="66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02953" y="1121737"/>
            <a:ext cx="19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Comunità europea del carbone e dell'acciaio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251293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16018" y="4307359"/>
            <a:ext cx="153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Dichiarazione</a:t>
            </a:r>
            <a:r>
              <a:rPr lang="fr-BE" dirty="0"/>
              <a:t> Schuman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63324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4611018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6156836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5326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6982459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7737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9113237" y="3212602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8430684" y="3210426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7224" y="4755839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Trattato</a:t>
            </a:r>
            <a:r>
              <a:rPr lang="fr-BE" dirty="0"/>
              <a:t> di Roma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03196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27851" y="1899297"/>
            <a:ext cx="76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229146" y="2191146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Trattato</a:t>
            </a:r>
            <a:r>
              <a:rPr lang="fr-BE" dirty="0"/>
              <a:t> di Maastricht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39288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/>
              <a:t>Mercato </a:t>
            </a:r>
            <a:r>
              <a:rPr lang="fr-BE" dirty="0" err="1"/>
              <a:t>unico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5951616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/>
              <a:t>Accordo di Schengen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664118" y="1839867"/>
            <a:ext cx="66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18974"/>
            <a:ext cx="8163722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LA FORMAZIONE DELL'UNIONE EUROPEA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1545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5784" y="4755838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Euro</a:t>
            </a:r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243234" y="2100916"/>
            <a:ext cx="151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Allargamento</a:t>
            </a:r>
            <a:r>
              <a:rPr lang="fr-BE" dirty="0"/>
              <a:t> a est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229391" y="280219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>
            <a:off x="3674228" y="2045068"/>
            <a:ext cx="0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6931665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249297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 err="1"/>
              <a:t>Trattato</a:t>
            </a:r>
            <a:r>
              <a:rPr lang="en-IE" dirty="0"/>
              <a:t> di </a:t>
            </a:r>
            <a:r>
              <a:rPr lang="en-IE" dirty="0" err="1"/>
              <a:t>Lisbona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2882531" y="368569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6669196" y="2042441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399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581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715798" y="1056087"/>
            <a:ext cx="173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 err="1"/>
              <a:t>NextGenerationEU</a:t>
            </a:r>
            <a:endParaRPr lang="en-IE" dirty="0"/>
          </a:p>
          <a:p>
            <a:pPr algn="ctr"/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1797565" y="3212602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2532782" y="3210427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926" y="1299865"/>
            <a:ext cx="1605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it-IT" dirty="0"/>
              <a:t>Fine della Seconda guerra mondiale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4279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008016" y="2859426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817453" y="3749001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07228" y="2777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882747" y="3661781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BDB0A2D-E2B4-1A26-0B41-DF09A337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528" y="146408"/>
            <a:ext cx="8203821" cy="598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0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E87248-6718-7953-7A00-5E7F51884984}"/>
              </a:ext>
            </a:extLst>
          </p:cNvPr>
          <p:cNvSpPr/>
          <p:nvPr/>
        </p:nvSpPr>
        <p:spPr>
          <a:xfrm>
            <a:off x="2819400" y="1198880"/>
            <a:ext cx="6623474" cy="4969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F93EFE5-3268-67C0-C7EB-F1D0909C9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2819577" y="620471"/>
            <a:ext cx="7222198" cy="54028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784" y="4550525"/>
            <a:ext cx="913808" cy="89843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2421751" y="2366976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101140" y="2366976"/>
            <a:ext cx="3429000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1400" b="1" dirty="0"/>
              <a:t>Paesi dell'UE che non hanno adottato l'euro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01140" y="1919538"/>
            <a:ext cx="3185160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it-IT" sz="1400" b="1" dirty="0"/>
              <a:t>Paesi dell'UE che hanno adottato l'euro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9343" y="1295"/>
            <a:ext cx="290795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ZONA EURO</a:t>
            </a:r>
          </a:p>
        </p:txBody>
      </p:sp>
      <p:sp>
        <p:nvSpPr>
          <p:cNvPr id="42" name="Larme 12"/>
          <p:cNvSpPr/>
          <p:nvPr/>
        </p:nvSpPr>
        <p:spPr>
          <a:xfrm rot="5400000">
            <a:off x="1525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7722303" y="288809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it-IT" sz="2000" b="1" dirty="0">
                <a:solidFill>
                  <a:schemeClr val="tx1"/>
                </a:solidFill>
              </a:rPr>
              <a:t>Attualmente l'euro è la valuta ufficiale di 20 paesi dell'UE</a:t>
            </a:r>
            <a:endParaRPr lang="en-GB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it" b="1" dirty="0">
                <a:solidFill>
                  <a:schemeClr val="bg1"/>
                </a:solidFill>
              </a:rPr>
              <a:t>Valori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it" b="1" dirty="0">
                <a:solidFill>
                  <a:schemeClr val="bg1"/>
                </a:solidFill>
              </a:rPr>
              <a:t>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603225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it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“L’Unione si fonda sui valori del rispetto della dignità umana, della libertà, della democrazia, dell’uguaglianza, dello Stato di diritto e del rispetto dei diritti umani, compresi i diritti delle persone appartenenti a minoranze. Questi valori sono comuni agli Stati membri in una società caratterizzata dal pluralismo, dalla non discriminazione, dalla tolleranza, dalla giustizia, dalla solidarietà e dalla parità tra donne e uomini.”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it" sz="1600" dirty="0">
                <a:solidFill>
                  <a:schemeClr val="accent1"/>
                </a:solidFill>
              </a:rPr>
              <a:t>Articolo 2 del Trattato di Lisbona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it" sz="1400" b="1" cap="all">
                <a:solidFill>
                  <a:schemeClr val="accent1"/>
                </a:solidFill>
              </a:rPr>
              <a:t>Dignità umana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it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Democrazia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Stato di diritto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Uguaglianza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Libertà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Diritti umani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462AD-4171-7911-414B-9F114770C7FF}"/>
              </a:ext>
            </a:extLst>
          </p:cNvPr>
          <p:cNvGrpSpPr/>
          <p:nvPr/>
        </p:nvGrpSpPr>
        <p:grpSpPr>
          <a:xfrm>
            <a:off x="7241579" y="919390"/>
            <a:ext cx="1010198" cy="1195861"/>
            <a:chOff x="7234194" y="914796"/>
            <a:chExt cx="1010198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Libertà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A39645-180D-C6C8-1DF6-A08097C4A7F4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1EE124-FE5A-4FC5-C5F4-6FDEF2225FDA}"/>
              </a:ext>
            </a:extLst>
          </p:cNvPr>
          <p:cNvGrpSpPr/>
          <p:nvPr/>
        </p:nvGrpSpPr>
        <p:grpSpPr>
          <a:xfrm>
            <a:off x="9265093" y="4600105"/>
            <a:ext cx="1967919" cy="1283397"/>
            <a:chOff x="9257708" y="4595511"/>
            <a:chExt cx="1967919" cy="1283397"/>
          </a:xfrm>
        </p:grpSpPr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D9F61C42-BA67-6F8F-C077-6F008D03C6B2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Diritti umani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A77F81C-9A7F-4D18-CC51-E1CFB2803BDB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2D25D86-CC7E-F06A-EF3A-8D053D81503B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B821641-D9B5-7FA8-848C-F47966707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6F17017C-4D48-A22A-38EA-27563F9AFA7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34600" cy="633043"/>
          </a:xfrm>
        </p:spPr>
        <p:txBody>
          <a:bodyPr rtlCol="0">
            <a:noAutofit/>
          </a:bodyPr>
          <a:lstStyle/>
          <a:p>
            <a:pPr rtl="0">
              <a:buClr>
                <a:schemeClr val="accent1"/>
              </a:buClr>
            </a:pPr>
            <a:r>
              <a:rPr lang="it" sz="4800" b="1" dirty="0">
                <a:solidFill>
                  <a:schemeClr val="accent1"/>
                </a:solidFill>
              </a:rPr>
              <a:t>Lo spazio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it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paesi</a:t>
            </a:r>
            <a:r>
              <a:rPr lang="it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1166070" y="1344112"/>
            <a:ext cx="4847152" cy="4486237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it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*Al 1° gennaio 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6211395" y="3808448"/>
            <a:ext cx="2156895" cy="1929622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it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Niente frontiere tra i membri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it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Politica comune </a:t>
            </a:r>
            <a:b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materia di visti </a:t>
            </a:r>
            <a:b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i visitatori esterni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D204F2D-733A-F829-C326-AB2986E5BB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71" y="549955"/>
            <a:ext cx="3149253" cy="868398"/>
          </a:xfrm>
        </p:spPr>
        <p:txBody>
          <a:bodyPr rtlCol="0">
            <a:normAutofit fontScale="90000"/>
          </a:bodyPr>
          <a:lstStyle/>
          <a:p>
            <a:pPr rtl="0"/>
            <a:r>
              <a:rPr lang="it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Attuali </a:t>
            </a:r>
            <a:b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membri dello </a:t>
            </a:r>
            <a:b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spazio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14" y="1782468"/>
            <a:ext cx="2020248" cy="3460950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Croazia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Repubblica Ceca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Danimarca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Germania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Grecia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Ungheria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Lettonia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73786" y="796026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Lituania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Lussemburgo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Paesi Bassi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Norvegia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Polonia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Portogallo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Slovacchia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Spagna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Svezia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Svizzera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 dirty="0">
                  <a:solidFill>
                    <a:schemeClr val="bg1"/>
                  </a:solidFill>
                  <a:ea typeface="Calibri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31BE0D09-E492-11A1-2135-965309A71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it" sz="4800" b="1" dirty="0">
                <a:solidFill>
                  <a:schemeClr val="accent1"/>
                </a:solidFill>
              </a:rPr>
              <a:t>Il mercato unico e l’unione doganale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Libera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circolazione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it" b="1" i="1" dirty="0">
                <a:solidFill>
                  <a:schemeClr val="bg1"/>
                </a:solidFill>
              </a:rPr>
              <a:t>di: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Merci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Capitali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Servizi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Persone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D4C4038A-AE2C-A7C4-9DEC-19E54CB0D0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55043C87-0840-BC7F-59D3-70A4C24A5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3613"/>
          </a:xfrm>
        </p:spPr>
        <p:txBody>
          <a:bodyPr rtlCol="0"/>
          <a:lstStyle/>
          <a:p>
            <a:pPr algn="ctr" rtl="0"/>
            <a:r>
              <a:rPr lang="it" b="1" dirty="0">
                <a:solidFill>
                  <a:schemeClr val="accent1"/>
                </a:solidFill>
              </a:rPr>
              <a:t>Su cosa può legiferare l’UE?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Unione doganale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32323"/>
            <a:ext cx="2098530" cy="68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Regole di concorrenza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574765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Politica monetaria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3830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Commercio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Flora e fauna marine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Mercato unico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Occupazione e affari sociali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Agricoltura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Pesca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Ambiente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Protezione dei consumatori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Trasporti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Reti transeuropee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Energia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Diritti fondamentali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Migrazione e affari interni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Sanità pubblica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Ricerca e spazio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it" sz="1400" spc="-10">
                  <a:solidFill>
                    <a:schemeClr val="bg1"/>
                  </a:solidFill>
                </a:rPr>
                <a:t>Cooperazione allo sviluppo e aiuti umanitari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Giustizia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0106"/>
          </a:xfrm>
        </p:spPr>
        <p:txBody>
          <a:bodyPr rtlCol="0"/>
          <a:lstStyle/>
          <a:p>
            <a:pPr algn="ctr" rtl="0"/>
            <a:r>
              <a:rPr lang="it" dirty="0">
                <a:solidFill>
                  <a:schemeClr val="accent1"/>
                </a:solidFill>
                <a:latin typeface="Trebuchet MS"/>
              </a:rPr>
              <a:t>Le tre principali istituzioni dell’UE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77F6F959-A2F0-37BE-0623-DA9B5C6A1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49" y="2639691"/>
            <a:ext cx="2424936" cy="1966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228447-BFE3-74D3-D3E8-705AAF330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1708126"/>
            <a:ext cx="2226506" cy="1540806"/>
          </a:xfrm>
          <a:prstGeom prst="rect">
            <a:avLst/>
          </a:prstGeom>
        </p:spPr>
      </p:pic>
      <p:pic>
        <p:nvPicPr>
          <p:cNvPr id="19" name="Picture 18" descr="A blue flag with yellow stars and grey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81D2757-21F5-BE24-573B-7FEF27E16A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68" y="3028342"/>
            <a:ext cx="3621101" cy="22966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16E12A3-E42A-5CC8-AFAA-44E38FEC5B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it" sz="4800" b="1" dirty="0">
                <a:solidFill>
                  <a:schemeClr val="accent1"/>
                </a:solidFill>
              </a:rPr>
              <a:t>La Commissione europea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337766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dirty="0">
                <a:latin typeface="Trebuchet MS"/>
              </a:rPr>
              <a:t>Rappresenta gli interessi comuni dell’UE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dirty="0">
                <a:latin typeface="Trebuchet MS"/>
              </a:rPr>
              <a:t>Propone nuove leggi europee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dirty="0">
                <a:latin typeface="Trebuchet MS" panose="020B0603020202020204" pitchFamily="34" charset="0"/>
              </a:rPr>
              <a:t>È composta da 27 commissari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it" sz="2400" dirty="0">
                <a:latin typeface="Trebuchet MS" panose="020B0603020202020204" pitchFamily="34" charset="0"/>
              </a:rPr>
              <a:t>(1 per ogni paese dell’UE)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8E817F-3F13-FB39-9814-E2AF64821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86" y="1648616"/>
            <a:ext cx="1958926" cy="13556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CF40FE4-C00A-3068-AEFE-49C078D7EF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934ADB29-D09E-531A-6323-99872753C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998"/>
          <a:stretch/>
        </p:blipFill>
        <p:spPr>
          <a:xfrm>
            <a:off x="2337262" y="897775"/>
            <a:ext cx="7031060" cy="5343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50687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" b="1" dirty="0">
                <a:solidFill>
                  <a:schemeClr val="accent1"/>
                </a:solidFill>
              </a:rPr>
              <a:t>Il Consiglio dell’Unione europea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187099" y="342900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dirty="0">
                <a:latin typeface="Trebuchet MS"/>
              </a:rPr>
              <a:t>Rappresenta i governi dei paesi dell’UE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i="0" dirty="0">
                <a:effectLst/>
                <a:latin typeface="Trebuchet MS"/>
              </a:rPr>
              <a:t>Negozia e adotta le leggi dell’UE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dirty="0">
                <a:latin typeface="Trebuchet MS" panose="020B0603020202020204" pitchFamily="34" charset="0"/>
              </a:rPr>
              <a:t>È composto da ministri di tutti i paesi dell’UE</a:t>
            </a:r>
            <a:endParaRPr lang="en-GB" sz="2400" dirty="0"/>
          </a:p>
        </p:txBody>
      </p:sp>
      <p:pic>
        <p:nvPicPr>
          <p:cNvPr id="3" name="Picture 2" descr="A blue flag with yellow stars and grey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6683441-3307-FC1B-69DF-052BAE9EA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61" y="960251"/>
            <a:ext cx="4409896" cy="27969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320C13E-3B2E-D7D7-2EC2-2D2800671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" b="1" dirty="0">
                <a:solidFill>
                  <a:schemeClr val="accent1"/>
                </a:solidFill>
                <a:latin typeface="Trebuchet MS" panose="020B0603020202020204" pitchFamily="34" charset="0"/>
              </a:rPr>
              <a:t>Il Parlamento europeo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dirty="0">
                <a:latin typeface="Trebuchet MS"/>
              </a:rPr>
              <a:t>Rappresenta i cittadini dei paesi dell’UE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dirty="0">
                <a:latin typeface="Trebuchet MS"/>
              </a:rPr>
              <a:t>Negozia e adotta le leggi dell’UE</a:t>
            </a:r>
            <a:endParaRPr lang="en-US" sz="2400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dirty="0">
                <a:latin typeface="Trebuchet MS" panose="020B0603020202020204" pitchFamily="34" charset="0"/>
              </a:rPr>
              <a:t>Direttamente eletto dai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it" sz="2400" dirty="0">
                <a:latin typeface="Trebuchet MS" panose="020B0603020202020204" pitchFamily="34" charset="0"/>
              </a:rPr>
              <a:t>cittadini dell’UE</a:t>
            </a:r>
          </a:p>
        </p:txBody>
      </p:sp>
      <p:pic>
        <p:nvPicPr>
          <p:cNvPr id="3" name="Picture 2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9FC806CB-AC30-89A8-BAFC-972D01919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1" y="1446550"/>
            <a:ext cx="2424936" cy="19664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5F5FB92-6B25-B624-C6C9-10E20658C5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B80159B-ED15-205A-12C2-9CDBFFB8B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>
            <a:normAutofit fontScale="90000"/>
          </a:bodyPr>
          <a:lstStyle/>
          <a:p>
            <a:pPr rtl="0"/>
            <a:r>
              <a:rPr lang="it" b="1" dirty="0">
                <a:solidFill>
                  <a:schemeClr val="accent1"/>
                </a:solidFill>
              </a:rPr>
              <a:t>Come si fanno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it" b="1" dirty="0">
                <a:solidFill>
                  <a:schemeClr val="accent1"/>
                </a:solidFill>
              </a:rPr>
              <a:t>le leggi..…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i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È inviata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 Parlamento e al Consiglio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 essere discussa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i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PARLAMENTO </a:t>
              </a:r>
              <a:r>
                <a:rPr lang="i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it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CONSIGLIO </a:t>
              </a:r>
              <a:r>
                <a:rPr lang="it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dell’Unione europea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it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Entrambe le parti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discutono e possono emendare la proposta.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caso di accordo, la legge viene adottata.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i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COMMISSIONE </a:t>
              </a:r>
              <a:r>
                <a:rPr lang="i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i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propone la legislazione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1193D94-ED5E-E6C4-C84D-61F8E751E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89" y="573145"/>
            <a:ext cx="1686422" cy="1167053"/>
          </a:xfrm>
          <a:prstGeom prst="rect">
            <a:avLst/>
          </a:prstGeom>
        </p:spPr>
      </p:pic>
      <p:pic>
        <p:nvPicPr>
          <p:cNvPr id="15" name="Picture 14" descr="A blue flag with yellow stars and grey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32CEE06-1731-22BD-F3A6-5A2EA296D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62" y="4103315"/>
            <a:ext cx="3556720" cy="2255859"/>
          </a:xfrm>
          <a:prstGeom prst="rect">
            <a:avLst/>
          </a:prstGeom>
        </p:spPr>
      </p:pic>
      <p:pic>
        <p:nvPicPr>
          <p:cNvPr id="16" name="Picture 15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89883EEC-73D4-A4E8-4F6A-F4792869C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64" y="4251442"/>
            <a:ext cx="2165194" cy="17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F0"/>
                </a:solidFill>
              </a:rPr>
              <a:t>Regolamenti, direttive e altri atti</a:t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9431" y="1194618"/>
            <a:ext cx="11061291" cy="522092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sz="2400" dirty="0"/>
              <a:t>Per realizzare gli obiettivi stabiliti nei trattati, l'UE adotta diversi tipi di atti giuridici. Alcuni</a:t>
            </a:r>
          </a:p>
          <a:p>
            <a:pPr>
              <a:buNone/>
            </a:pPr>
            <a:r>
              <a:rPr lang="it-IT" sz="2400" dirty="0"/>
              <a:t>sono vincolanti, altri no. Alcuni si applicano in tutti i paesi dell'UE, altri soltanto in parte di </a:t>
            </a:r>
          </a:p>
          <a:p>
            <a:pPr>
              <a:buNone/>
            </a:pPr>
            <a:r>
              <a:rPr lang="it-IT" sz="2400" dirty="0"/>
              <a:t>essi.</a:t>
            </a:r>
          </a:p>
          <a:p>
            <a:r>
              <a:rPr lang="it-IT" sz="2400" b="1" dirty="0"/>
              <a:t>Regolamenti</a:t>
            </a:r>
          </a:p>
          <a:p>
            <a:pPr>
              <a:buNone/>
            </a:pPr>
            <a:r>
              <a:rPr lang="it-IT" sz="2400" dirty="0"/>
              <a:t>    Un regolamento è un atto giuridico</a:t>
            </a:r>
            <a:r>
              <a:rPr lang="it-IT" sz="2400" b="1" dirty="0"/>
              <a:t> vincolante</a:t>
            </a:r>
            <a:r>
              <a:rPr lang="it-IT" sz="2400" dirty="0"/>
              <a:t>. Deve essere applicato in tutti i suoi elementi nell'intera Unione europea. Ad esempio, quando il regolamento dell'UE sull'abolizione delle tariffe di roaming per chi viaggia all'interno dell'UE è scaduto nel 2022, il Parlamento e il Consiglio hanno adottato un nuovo regolamento sia per migliorarne la chiarezza che per garantire l'applicazione di un </a:t>
            </a:r>
            <a:r>
              <a:rPr lang="it-IT" sz="2400" u="sng" dirty="0">
                <a:hlinkClick r:id="rId3"/>
              </a:rPr>
              <a:t>approccio comune alle tariffe di roaming</a:t>
            </a:r>
            <a:r>
              <a:rPr lang="it-IT" sz="2400" dirty="0"/>
              <a:t> per altri dieci anni.</a:t>
            </a:r>
          </a:p>
          <a:p>
            <a:r>
              <a:rPr lang="it-IT" sz="2400" b="1" dirty="0"/>
              <a:t>Direttive</a:t>
            </a:r>
          </a:p>
          <a:p>
            <a:pPr>
              <a:buNone/>
            </a:pPr>
            <a:r>
              <a:rPr lang="it-IT" sz="2400" dirty="0"/>
              <a:t>    Una direttiva è un atto giuridico che stabilisce un obiettivo che i paesi dell'UE devono conseguire. Tuttavia, spetta ai singoli paesi definire attraverso disposizioni nazionali come conseguirlo. Un esempio è quello della </a:t>
            </a:r>
            <a:r>
              <a:rPr lang="it-IT" sz="2400" u="sng" dirty="0">
                <a:hlinkClick r:id="rId4"/>
              </a:rPr>
              <a:t>direttiva dell'UE sulla plastica monouso</a:t>
            </a:r>
            <a:r>
              <a:rPr lang="it-IT" sz="2400" dirty="0"/>
              <a:t>, che riduce l'impatto di determinati prodotti di plastica sull'ambiente, ad esempio limitando oppure vietando l'uso di prodotti monouso come piatti, cannucce e bicchieri.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F17017C-4D48-A22A-38EA-27563F9AFA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5587A25-7464-3A04-5E72-C5B89034E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7705" t="15356" r="17649" b="5772"/>
          <a:stretch>
            <a:fillRect/>
          </a:stretch>
        </p:blipFill>
        <p:spPr bwMode="auto">
          <a:xfrm>
            <a:off x="2018152" y="458605"/>
            <a:ext cx="8023470" cy="61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e 4"/>
          <p:cNvSpPr/>
          <p:nvPr/>
        </p:nvSpPr>
        <p:spPr>
          <a:xfrm>
            <a:off x="3034144" y="1690688"/>
            <a:ext cx="1721923" cy="1586902"/>
          </a:xfrm>
          <a:prstGeom prst="ellipse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621974" y="2291938"/>
            <a:ext cx="6650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720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92C35A-E685-56DF-E411-79AD3594229F}"/>
              </a:ext>
            </a:extLst>
          </p:cNvPr>
          <p:cNvSpPr txBox="1"/>
          <p:nvPr/>
        </p:nvSpPr>
        <p:spPr>
          <a:xfrm>
            <a:off x="211822" y="30209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https://www.europarl.europa.eu/portal/it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Come funziona il Parlamento europeo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3"/>
              </a:rPr>
              <a:t>https://elections.europa.eu/it/how-elections-work/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920F98-7EF9-5441-3EAF-5618C9FC65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99" t="30336" r="30436" b="28196"/>
          <a:stretch/>
        </p:blipFill>
        <p:spPr>
          <a:xfrm>
            <a:off x="3363985" y="2942438"/>
            <a:ext cx="4957894" cy="28438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703E960-7619-5C70-3DD9-35039F241C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b="1" u="sng" dirty="0">
                <a:hlinkClick r:id="rId3" tooltip="Multimedia Centre"/>
              </a:rPr>
              <a:t>Multimedia Centre</a:t>
            </a:r>
            <a:r>
              <a:rPr lang="it-IT" sz="3600" b="1" u="sng" dirty="0"/>
              <a:t> </a:t>
            </a:r>
            <a:br>
              <a:rPr lang="it-IT" sz="3600" b="1" u="sng" dirty="0"/>
            </a:br>
            <a:br>
              <a:rPr lang="it-IT" sz="2400" u="sng" dirty="0"/>
            </a:br>
            <a:r>
              <a:rPr lang="it-IT" sz="2400" dirty="0">
                <a:hlinkClick r:id="rId4"/>
              </a:rPr>
              <a:t>https://multimedia.europarl.europa.eu/it/webstreaming?view=day&amp;d=2023-10-09</a:t>
            </a:r>
            <a:br>
              <a:rPr lang="it-IT" sz="2400" dirty="0"/>
            </a:br>
            <a:endParaRPr lang="it-IT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24265" t="20151" r="25412" b="33742"/>
          <a:stretch>
            <a:fillRect/>
          </a:stretch>
        </p:blipFill>
        <p:spPr bwMode="auto">
          <a:xfrm>
            <a:off x="280219" y="1946787"/>
            <a:ext cx="6902246" cy="395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 l="16915" t="19728" r="36780" b="8259"/>
          <a:stretch>
            <a:fillRect/>
          </a:stretch>
        </p:blipFill>
        <p:spPr bwMode="auto">
          <a:xfrm>
            <a:off x="7287372" y="1946787"/>
            <a:ext cx="4066428" cy="395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17017C-4D48-A22A-38EA-27563F9AFA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CFE32C2-2F0F-86B9-3F86-B0965EB9C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84CEFB13-7000-B33D-4E84-4B3459A2F6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9676561"/>
              </p:ext>
            </p:extLst>
          </p:nvPr>
        </p:nvGraphicFramePr>
        <p:xfrm>
          <a:off x="1601599" y="1485189"/>
          <a:ext cx="8666526" cy="3648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4501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Legge elettorale Italiana</a:t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673" y="1233182"/>
            <a:ext cx="10800127" cy="537734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La legge elettorale in Italia per le elezioni europee è un </a:t>
            </a:r>
            <a:r>
              <a:rPr lang="it-IT" b="1" dirty="0"/>
              <a:t>proporzionale puro</a:t>
            </a:r>
            <a:r>
              <a:rPr lang="it-IT" dirty="0"/>
              <a:t>: il paese viene diviso in </a:t>
            </a:r>
            <a:r>
              <a:rPr lang="it-IT" u="sng" dirty="0"/>
              <a:t>cinque circoscrizioni </a:t>
            </a:r>
            <a:r>
              <a:rPr lang="it-IT" dirty="0"/>
              <a:t>(Nord-Ovest, Nord-Est, Centro, Sud e Isole), con una soglia di sbarramento a livello nazionale per le liste fissata al 4%.</a:t>
            </a:r>
          </a:p>
          <a:p>
            <a:r>
              <a:rPr lang="it-IT" dirty="0"/>
              <a:t>Questi sono i </a:t>
            </a:r>
            <a:r>
              <a:rPr lang="it-IT" b="1" dirty="0"/>
              <a:t>seggi</a:t>
            </a:r>
            <a:r>
              <a:rPr lang="it-IT" dirty="0"/>
              <a:t> attribuiti a ciascuna circoscrizione in Italia.</a:t>
            </a:r>
          </a:p>
          <a:p>
            <a:endParaRPr lang="it-IT" dirty="0"/>
          </a:p>
          <a:p>
            <a:pPr marL="457200" lvl="1" indent="0">
              <a:buNone/>
            </a:pPr>
            <a:r>
              <a:rPr lang="it-IT" sz="3000" dirty="0"/>
              <a:t>I. Italia nord-occidentale: </a:t>
            </a:r>
            <a:r>
              <a:rPr lang="it-IT" sz="3000" b="1" dirty="0"/>
              <a:t>20</a:t>
            </a:r>
          </a:p>
          <a:p>
            <a:pPr marL="457200" lvl="1" indent="0">
              <a:buNone/>
            </a:pPr>
            <a:r>
              <a:rPr lang="it-IT" sz="3000" dirty="0"/>
              <a:t>II. Italia nord-orientale: </a:t>
            </a:r>
            <a:r>
              <a:rPr lang="it-IT" sz="3000" b="1" dirty="0"/>
              <a:t>15</a:t>
            </a:r>
          </a:p>
          <a:p>
            <a:pPr marL="457200" lvl="1" indent="0">
              <a:buNone/>
            </a:pPr>
            <a:r>
              <a:rPr lang="it-IT" sz="3000" dirty="0"/>
              <a:t>III. Italia centrale: </a:t>
            </a:r>
            <a:r>
              <a:rPr lang="it-IT" sz="3000" b="1" dirty="0"/>
              <a:t>15</a:t>
            </a:r>
          </a:p>
          <a:p>
            <a:pPr marL="457200" lvl="1" indent="0">
              <a:buNone/>
            </a:pPr>
            <a:r>
              <a:rPr lang="it-IT" sz="3000" dirty="0"/>
              <a:t>IV. Italia meridionale: </a:t>
            </a:r>
            <a:r>
              <a:rPr lang="it-IT" sz="3000" b="1" dirty="0"/>
              <a:t>18</a:t>
            </a:r>
          </a:p>
          <a:p>
            <a:pPr marL="457200" lvl="1" indent="0">
              <a:buNone/>
            </a:pPr>
            <a:r>
              <a:rPr lang="it-IT" sz="3000" dirty="0"/>
              <a:t>V. Italia insulare: </a:t>
            </a:r>
            <a:r>
              <a:rPr lang="it-IT" sz="3000" b="1" dirty="0"/>
              <a:t>8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La legge elettorale prevede la possibilità di esprimere il </a:t>
            </a:r>
            <a:r>
              <a:rPr lang="it-IT" b="1" dirty="0"/>
              <a:t>voto di preferenza</a:t>
            </a:r>
            <a:r>
              <a:rPr lang="it-IT" dirty="0"/>
              <a:t>: ogni elettore può indicare fino a tre candidati della lista circoscrizionale votata.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CD2123-8E70-A6E6-3F29-7CB465B26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5952" y="176169"/>
            <a:ext cx="10504978" cy="86584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                              Tabella Seggi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/>
          <a:srcRect l="6684" t="8943" r="51238" b="47762"/>
          <a:stretch/>
        </p:blipFill>
        <p:spPr bwMode="auto">
          <a:xfrm>
            <a:off x="1341910" y="1122297"/>
            <a:ext cx="8448227" cy="543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nettore 2 6"/>
          <p:cNvCxnSpPr/>
          <p:nvPr/>
        </p:nvCxnSpPr>
        <p:spPr>
          <a:xfrm flipV="1">
            <a:off x="344384" y="6388925"/>
            <a:ext cx="712520" cy="23750"/>
          </a:xfrm>
          <a:prstGeom prst="straightConnector1">
            <a:avLst/>
          </a:prstGeom>
          <a:ln w="22225">
            <a:solidFill>
              <a:srgbClr val="C00000"/>
            </a:solidFill>
            <a:headEnd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1452283" y="6229795"/>
          <a:ext cx="2789304" cy="365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7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630">
                <a:tc>
                  <a:txBody>
                    <a:bodyPr/>
                    <a:lstStyle/>
                    <a:p>
                      <a:r>
                        <a:rPr lang="it-IT" dirty="0"/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 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891D9528-5D07-533E-B3EC-FC7F900AA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61160"/>
              </p:ext>
            </p:extLst>
          </p:nvPr>
        </p:nvGraphicFramePr>
        <p:xfrm>
          <a:off x="1452282" y="1122297"/>
          <a:ext cx="2968716" cy="6400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932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1002">
                <a:tc>
                  <a:txBody>
                    <a:bodyPr/>
                    <a:lstStyle/>
                    <a:p>
                      <a:r>
                        <a:rPr lang="it-IT" dirty="0"/>
                        <a:t>PAESE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 SEGGI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Età per votare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8BD864-2D77-25B1-8B40-6245E12EE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76" y="1093150"/>
            <a:ext cx="10846724" cy="508381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3"/>
              </a:rPr>
              <a:t>https://youtu.be/0OtwUfQut1w?t=1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4F593A-E04B-B11A-4400-71AD519B3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706" y="1759788"/>
            <a:ext cx="7830588" cy="44047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3EF653D-75AA-C057-E288-1F62293032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9AD9840-FAC9-DD96-B06E-66728DF2D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8447" y="208679"/>
            <a:ext cx="99683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Videosaluto</a:t>
            </a:r>
            <a:r>
              <a:rPr kumimoji="0" lang="it-IT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Di Sara Pagliai, </a:t>
            </a:r>
            <a:br>
              <a:rPr kumimoji="0" lang="it-IT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kumimoji="0" lang="it-IT" altLang="en-US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Coordinatrice Agenzia ERASMUS+ INDIRE</a:t>
            </a:r>
            <a:endParaRPr kumimoji="0" lang="it-IT" altLang="en-US" sz="4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28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6594" t="52300" r="51328" b="6052"/>
          <a:stretch>
            <a:fillRect/>
          </a:stretch>
        </p:blipFill>
        <p:spPr bwMode="auto">
          <a:xfrm>
            <a:off x="1341909" y="1116281"/>
            <a:ext cx="8448227" cy="522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6594" t="8338" r="51328" b="85676"/>
          <a:stretch>
            <a:fillRect/>
          </a:stretch>
        </p:blipFill>
        <p:spPr bwMode="auto">
          <a:xfrm>
            <a:off x="1341910" y="365124"/>
            <a:ext cx="8448227" cy="75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379DEB-7575-DBF1-C786-CAF14E0D7E43}"/>
              </a:ext>
            </a:extLst>
          </p:cNvPr>
          <p:cNvSpPr txBox="1"/>
          <p:nvPr/>
        </p:nvSpPr>
        <p:spPr>
          <a:xfrm>
            <a:off x="5882780" y="6215877"/>
            <a:ext cx="54926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https://it.wikipedia.org/wiki/Elezioni_europee_del_2024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FA306F4-27FD-5086-B276-EC491EC07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86EAEA32-3290-09A0-B363-CE37F1A0B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52" y="373324"/>
            <a:ext cx="11371276" cy="1203616"/>
          </a:xfrm>
        </p:spPr>
        <p:txBody>
          <a:bodyPr>
            <a:normAutofit fontScale="90000"/>
          </a:bodyPr>
          <a:lstStyle/>
          <a:p>
            <a:br>
              <a:rPr lang="it-IT" sz="3600" b="0" i="0" strike="noStrike" dirty="0">
                <a:solidFill>
                  <a:srgbClr val="002060"/>
                </a:solidFill>
                <a:effectLst/>
                <a:latin typeface="Segoe UI Historic" panose="020B0502040204020203" pitchFamily="34" charset="0"/>
              </a:rPr>
            </a:br>
            <a:r>
              <a:rPr lang="en-GB" sz="4400" b="1" dirty="0" err="1">
                <a:solidFill>
                  <a:srgbClr val="0070C0"/>
                </a:solidFill>
              </a:rPr>
              <a:t>Iniziativa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dei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cittadini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europei</a:t>
            </a:r>
            <a:br>
              <a:rPr lang="it-IT" sz="6000" b="1" i="0" u="sng" dirty="0">
                <a:solidFill>
                  <a:srgbClr val="262B38"/>
                </a:solidFill>
                <a:effectLst/>
              </a:rPr>
            </a:br>
            <a:r>
              <a:rPr lang="en-GB" sz="4400" b="1" dirty="0">
                <a:solidFill>
                  <a:srgbClr val="0070C0"/>
                </a:solidFill>
              </a:rPr>
              <a:t> </a:t>
            </a:r>
            <a:br>
              <a:rPr lang="en-GB" sz="4400" b="1" u="sng" dirty="0"/>
            </a:br>
            <a:endParaRPr lang="en-GB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B19440D6-8E11-1A26-1518-63CE9123F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62" y="1282890"/>
            <a:ext cx="11158056" cy="2108339"/>
          </a:xfrm>
        </p:spPr>
        <p:txBody>
          <a:bodyPr>
            <a:normAutofit/>
          </a:bodyPr>
          <a:lstStyle/>
          <a:p>
            <a:pPr algn="just"/>
            <a:r>
              <a:rPr lang="it-IT" sz="2200" b="1" i="0" u="sng" dirty="0">
                <a:solidFill>
                  <a:srgbClr val="262B38"/>
                </a:solidFill>
                <a:effectLst/>
                <a:hlinkClick r:id="rId4"/>
              </a:rPr>
              <a:t>https://citizens-initiative.europa.eu/_it</a:t>
            </a:r>
            <a:endParaRPr lang="it-IT" sz="2200" b="1" i="0" u="sng" dirty="0">
              <a:solidFill>
                <a:srgbClr val="262B38"/>
              </a:solidFill>
              <a:effectLst/>
            </a:endParaRPr>
          </a:p>
          <a:p>
            <a:pPr algn="just"/>
            <a:r>
              <a:rPr lang="it-IT" sz="2200" b="1" i="0" u="sng" dirty="0">
                <a:solidFill>
                  <a:srgbClr val="262B38"/>
                </a:solidFill>
                <a:effectLst/>
              </a:rPr>
              <a:t>Fai sentire la tua voce </a:t>
            </a:r>
            <a:r>
              <a:rPr lang="it-IT" sz="2200" b="0" i="0" dirty="0">
                <a:solidFill>
                  <a:srgbClr val="262B38"/>
                </a:solidFill>
                <a:effectLst/>
              </a:rPr>
              <a:t>sulle politiche che riguardano la tua vita. L'iniziativa dei cittadini europei è uno strumento unico per contribuire a plasmare l'UE, chiedendo alla Commissione europea di proporre nuovi atti legislativi. Quando un'iniziativa raccoglie un milione di firme la Commissione decide quale azione intraprendere.</a:t>
            </a:r>
            <a:endParaRPr lang="en-GB" sz="2200" dirty="0"/>
          </a:p>
          <a:p>
            <a:endParaRPr lang="en-GB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F29E3BC-FA38-4493-921D-6564CA3565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2" t="40000" r="23762" b="13884"/>
          <a:stretch/>
        </p:blipFill>
        <p:spPr>
          <a:xfrm>
            <a:off x="1929468" y="3074606"/>
            <a:ext cx="7592037" cy="2768083"/>
          </a:xfrm>
          <a:prstGeom prst="rect">
            <a:avLst/>
          </a:prstGeom>
        </p:spPr>
      </p:pic>
      <p:sp>
        <p:nvSpPr>
          <p:cNvPr id="15" name="Rettangolo con un angolo arrotondato 14">
            <a:extLst>
              <a:ext uri="{FF2B5EF4-FFF2-40B4-BE49-F238E27FC236}">
                <a16:creationId xmlns:a16="http://schemas.microsoft.com/office/drawing/2014/main" id="{FD763798-7C22-EEB5-D0B9-EB877ADA609D}"/>
              </a:ext>
            </a:extLst>
          </p:cNvPr>
          <p:cNvSpPr/>
          <p:nvPr/>
        </p:nvSpPr>
        <p:spPr>
          <a:xfrm>
            <a:off x="7558481" y="562062"/>
            <a:ext cx="3607266" cy="1014878"/>
          </a:xfrm>
          <a:prstGeom prst="round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36D35F-E158-8EAF-5008-1CB26C846057}"/>
              </a:ext>
            </a:extLst>
          </p:cNvPr>
          <p:cNvSpPr txBox="1"/>
          <p:nvPr/>
        </p:nvSpPr>
        <p:spPr>
          <a:xfrm>
            <a:off x="7751428" y="768332"/>
            <a:ext cx="34143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#EUTakeTheInitiative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429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4E01AD-4E31-F921-1FB5-62B472AB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7" y="180301"/>
            <a:ext cx="6216244" cy="847605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L’Europa nei Social Media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3419C9-B13D-CFE9-33C9-496CC954B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807" y="1027906"/>
            <a:ext cx="10515600" cy="4351338"/>
          </a:xfrm>
        </p:spPr>
        <p:txBody>
          <a:bodyPr/>
          <a:lstStyle/>
          <a:p>
            <a:endParaRPr lang="en-GB" sz="20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https://www.facebook.com/PEItalia</a:t>
            </a:r>
            <a:endParaRPr lang="en-GB" sz="2000" dirty="0"/>
          </a:p>
          <a:p>
            <a:r>
              <a:rPr lang="it-IT" sz="2000" dirty="0"/>
              <a:t>Gruppo Facebook "Cosa fa per me l'Europa»</a:t>
            </a:r>
          </a:p>
          <a:p>
            <a:r>
              <a:rPr lang="it-IT" sz="2000" dirty="0">
                <a:hlinkClick r:id="rId4"/>
              </a:rPr>
              <a:t>https://op.europa.eu/webpub/com/eu-and-me/en/FIND_OUT.html</a:t>
            </a:r>
            <a:endParaRPr lang="it-IT" sz="2000" dirty="0"/>
          </a:p>
          <a:p>
            <a:r>
              <a:rPr lang="en-GB" sz="2000" dirty="0">
                <a:hlinkClick r:id="rId5"/>
              </a:rPr>
              <a:t>https://twitter.com/Europarl_IT</a:t>
            </a:r>
            <a:endParaRPr lang="en-GB" sz="2000" dirty="0"/>
          </a:p>
          <a:p>
            <a:r>
              <a:rPr lang="en-GB" sz="2000" dirty="0">
                <a:hlinkClick r:id="rId6"/>
              </a:rPr>
              <a:t>https://www.instagram.com/pe_italia/</a:t>
            </a:r>
            <a:endParaRPr lang="en-GB" sz="2000" dirty="0"/>
          </a:p>
          <a:p>
            <a:r>
              <a:rPr lang="en-GB" sz="2000" dirty="0">
                <a:hlinkClick r:id="rId7"/>
              </a:rPr>
              <a:t>https://www.youtube.com/user/Europa149</a:t>
            </a:r>
            <a:endParaRPr lang="en-GB" sz="2000" dirty="0"/>
          </a:p>
          <a:p>
            <a:r>
              <a:rPr lang="en-GB" sz="2000" dirty="0">
                <a:hlinkClick r:id="rId8"/>
              </a:rPr>
              <a:t>https://european-union.europa.eu/contact-eu/social-media-channels_it</a:t>
            </a:r>
            <a:endParaRPr lang="en-GB" sz="2000" dirty="0"/>
          </a:p>
          <a:p>
            <a:endParaRPr lang="en-GB" sz="2000" dirty="0"/>
          </a:p>
          <a:p>
            <a:endParaRPr lang="en-GB" sz="1200" b="1" i="0" dirty="0">
              <a:solidFill>
                <a:srgbClr val="515560"/>
              </a:solidFill>
              <a:effectLst/>
              <a:latin typeface="arial" panose="020B0604020202020204" pitchFamily="34" charset="0"/>
            </a:endParaRPr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FD7FE3-F5B2-3005-37BE-AFF08E603C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75" t="30007" r="9931" b="6544"/>
          <a:stretch/>
        </p:blipFill>
        <p:spPr>
          <a:xfrm>
            <a:off x="8496313" y="1947658"/>
            <a:ext cx="3280095" cy="140715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8009EC1-F58E-B4AD-7EAF-AB1D49399F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0428" r="6875" b="7645"/>
          <a:stretch/>
        </p:blipFill>
        <p:spPr>
          <a:xfrm>
            <a:off x="6236728" y="4352575"/>
            <a:ext cx="5680408" cy="246788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FAD99B1-81FC-5D22-EA0D-5938030CE0B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69" t="32293" r="3601" b="14988"/>
          <a:stretch/>
        </p:blipFill>
        <p:spPr>
          <a:xfrm>
            <a:off x="274864" y="4497397"/>
            <a:ext cx="5580651" cy="176369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D0D5493-1D24-893E-0C65-48E2C2D557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750" t="21285" r="9381" b="32867"/>
          <a:stretch/>
        </p:blipFill>
        <p:spPr>
          <a:xfrm>
            <a:off x="6893525" y="159177"/>
            <a:ext cx="4901397" cy="164445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86E568F-C790-0F9D-25CE-021774AC11C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35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6AD750-7999-1DE1-0A9F-918CFA98B1F1}"/>
              </a:ext>
            </a:extLst>
          </p:cNvPr>
          <p:cNvSpPr txBox="1"/>
          <p:nvPr/>
        </p:nvSpPr>
        <p:spPr>
          <a:xfrm>
            <a:off x="3283527" y="1878676"/>
            <a:ext cx="541158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7200" dirty="0">
                <a:solidFill>
                  <a:srgbClr val="CE4496"/>
                </a:solidFill>
              </a:rPr>
              <a:t>Thanks</a:t>
            </a:r>
            <a:endParaRPr lang="en-GB" sz="7200" dirty="0">
              <a:solidFill>
                <a:srgbClr val="CE4496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20A8F0-2839-3C28-20EC-E35C94978025}"/>
              </a:ext>
            </a:extLst>
          </p:cNvPr>
          <p:cNvSpPr txBox="1"/>
          <p:nvPr/>
        </p:nvSpPr>
        <p:spPr>
          <a:xfrm>
            <a:off x="1188720" y="5353396"/>
            <a:ext cx="428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Presentazione: Prof. L. Carbonaro</a:t>
            </a:r>
          </a:p>
          <a:p>
            <a:r>
              <a:rPr lang="it-IT" dirty="0"/>
              <a:t>                           Prof.ssa C. Angelico</a:t>
            </a:r>
            <a:endParaRPr lang="en-GB" dirty="0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8DDC4B59-6743-3D4D-F237-4B7AF5011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998"/>
          <a:stretch/>
        </p:blipFill>
        <p:spPr>
          <a:xfrm>
            <a:off x="7619247" y="912478"/>
            <a:ext cx="4071218" cy="3094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7406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ABB9C2-DDA4-8753-87F8-D5811A642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02" y="576263"/>
            <a:ext cx="10515600" cy="2852737"/>
          </a:xfrm>
        </p:spPr>
        <p:txBody>
          <a:bodyPr/>
          <a:lstStyle/>
          <a:p>
            <a:r>
              <a:rPr lang="it-IT" b="1" dirty="0">
                <a:solidFill>
                  <a:schemeClr val="accent1"/>
                </a:solidFill>
              </a:rPr>
              <a:t>Conferenza «Noi e l’Europa»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0A84BF-2CE8-EF58-0AFB-390CF627F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238" y="3841350"/>
            <a:ext cx="10515600" cy="1500187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Prof. S. Greco  - L’Europa a scuola</a:t>
            </a:r>
          </a:p>
          <a:p>
            <a:r>
              <a:rPr lang="it-IT" b="1" dirty="0">
                <a:solidFill>
                  <a:srgbClr val="002060"/>
                </a:solidFill>
              </a:rPr>
              <a:t>Prof. L. Carbonaro – L’Europa e le sue Istituzioni</a:t>
            </a:r>
          </a:p>
          <a:p>
            <a:endParaRPr lang="it-IT" dirty="0"/>
          </a:p>
          <a:p>
            <a:r>
              <a:rPr lang="it-IT" dirty="0">
                <a:solidFill>
                  <a:srgbClr val="CE4496"/>
                </a:solidFill>
              </a:rPr>
              <a:t>09 Ottobre 2023 Aula Magna</a:t>
            </a:r>
            <a:endParaRPr lang="en-GB" dirty="0">
              <a:solidFill>
                <a:srgbClr val="CE4496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53684D-9694-AB0A-1C2B-00E30D0CF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  <p:pic>
        <p:nvPicPr>
          <p:cNvPr id="1030" name="Picture 6" descr="EU &amp; ME | FIND OUT MORE ABOUT THE EU">
            <a:extLst>
              <a:ext uri="{FF2B5EF4-FFF2-40B4-BE49-F238E27FC236}">
                <a16:creationId xmlns:a16="http://schemas.microsoft.com/office/drawing/2014/main" id="{0AE3D204-C0E6-BA37-B2A6-00A56B0D7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06" y="447282"/>
            <a:ext cx="18192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B71F9C5E-FF3D-5696-ECFD-5AA1765721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5524104"/>
              </p:ext>
            </p:extLst>
          </p:nvPr>
        </p:nvGraphicFramePr>
        <p:xfrm>
          <a:off x="1595991" y="377856"/>
          <a:ext cx="2894202" cy="1308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32" name="Picture 8" descr="Immagini di Simbolo Unione Europea - Download gratuiti su Freepik">
            <a:extLst>
              <a:ext uri="{FF2B5EF4-FFF2-40B4-BE49-F238E27FC236}">
                <a16:creationId xmlns:a16="http://schemas.microsoft.com/office/drawing/2014/main" id="{1D94CF73-5A4D-E75E-C151-EF19CF83F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6" y="285225"/>
            <a:ext cx="1158425" cy="11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461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4624" t="11183" r="11111" b="11742"/>
          <a:stretch>
            <a:fillRect/>
          </a:stretch>
        </p:blipFill>
        <p:spPr bwMode="auto">
          <a:xfrm>
            <a:off x="980902" y="365125"/>
            <a:ext cx="10116589" cy="578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218397D-4AD1-E03B-5F9A-1EB20F6A6A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4301" t="8774" r="12921" b="17076"/>
          <a:stretch>
            <a:fillRect/>
          </a:stretch>
        </p:blipFill>
        <p:spPr bwMode="auto">
          <a:xfrm>
            <a:off x="838200" y="331771"/>
            <a:ext cx="10266219" cy="574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8B56510-AF62-12C3-5803-5040C5A20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/>
          <a:srcRect l="8597" t="10965" r="9471" b="11177"/>
          <a:stretch/>
        </p:blipFill>
        <p:spPr bwMode="auto">
          <a:xfrm>
            <a:off x="838200" y="226362"/>
            <a:ext cx="10237862" cy="608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896BFC2-D206-ADA0-BB31-C5CC77485A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/>
          <a:srcRect l="8970" t="11962" r="8847" b="14270"/>
          <a:stretch/>
        </p:blipFill>
        <p:spPr bwMode="auto">
          <a:xfrm>
            <a:off x="649170" y="267056"/>
            <a:ext cx="11272214" cy="63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709DBE2-A0AF-C1F6-5A58-EC6402240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/>
          <a:srcRect l="8597" t="13259" r="10405" b="16507"/>
          <a:stretch/>
        </p:blipFill>
        <p:spPr bwMode="auto">
          <a:xfrm>
            <a:off x="541234" y="243244"/>
            <a:ext cx="11109532" cy="602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BE4C229-05CC-F7B1-04B8-F6039CD57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6" t="81018" r="6179" b="12167"/>
          <a:stretch/>
        </p:blipFill>
        <p:spPr>
          <a:xfrm>
            <a:off x="21555" y="6237256"/>
            <a:ext cx="12170445" cy="6330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1778</Words>
  <Application>Microsoft Office PowerPoint</Application>
  <PresentationFormat>Widescreen</PresentationFormat>
  <Paragraphs>251</Paragraphs>
  <Slides>33</Slides>
  <Notes>32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1" baseType="lpstr">
      <vt:lpstr>Arial</vt:lpstr>
      <vt:lpstr>Arial</vt:lpstr>
      <vt:lpstr>Calibri</vt:lpstr>
      <vt:lpstr>Calibri Light</vt:lpstr>
      <vt:lpstr>Segoe UI Historic</vt:lpstr>
      <vt:lpstr>Trebuchet MS</vt:lpstr>
      <vt:lpstr>Wingdings</vt:lpstr>
      <vt:lpstr>Thème Office</vt:lpstr>
      <vt:lpstr>Presentazione standard di PowerPoint</vt:lpstr>
      <vt:lpstr>Presentazione standard di PowerPoint</vt:lpstr>
      <vt:lpstr>Videosaluto Di Sara Pagliai,  Coordinatrice Agenzia ERASMUS+ INDIRE</vt:lpstr>
      <vt:lpstr>Conferenza «Noi e l’Europa»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Valori UE</vt:lpstr>
      <vt:lpstr>Lo spazio Schengen</vt:lpstr>
      <vt:lpstr>Attuali  membri dello  spazio Schengen</vt:lpstr>
      <vt:lpstr>Il mercato unico e l’unione doganale</vt:lpstr>
      <vt:lpstr>Su cosa può legiferare l’UE? </vt:lpstr>
      <vt:lpstr>Le tre principali istituzioni dell’UE</vt:lpstr>
      <vt:lpstr>La Commissione europea</vt:lpstr>
      <vt:lpstr>Il Consiglio dell’Unione europea</vt:lpstr>
      <vt:lpstr>Il Parlamento europeo</vt:lpstr>
      <vt:lpstr>Come si fanno le leggi..…</vt:lpstr>
      <vt:lpstr>Regolamenti, direttive e altri atti </vt:lpstr>
      <vt:lpstr>Presentazione standard di PowerPoint</vt:lpstr>
      <vt:lpstr>Come funziona il Parlamento europeo</vt:lpstr>
      <vt:lpstr>Multimedia Centre   https://multimedia.europarl.europa.eu/it/webstreaming?view=day&amp;d=2023-10-09 </vt:lpstr>
      <vt:lpstr>Presentazione standard di PowerPoint</vt:lpstr>
      <vt:lpstr>Legge elettorale Italiana </vt:lpstr>
      <vt:lpstr>                              Tabella Seggi</vt:lpstr>
      <vt:lpstr>Presentazione standard di PowerPoint</vt:lpstr>
      <vt:lpstr> Iniziativa dei cittadini europei   </vt:lpstr>
      <vt:lpstr>L’Europa nei Social Media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Chiara Angelico</cp:lastModifiedBy>
  <cp:revision>44</cp:revision>
  <cp:lastPrinted>2023-10-07T08:10:14Z</cp:lastPrinted>
  <dcterms:created xsi:type="dcterms:W3CDTF">2019-05-02T10:45:28Z</dcterms:created>
  <dcterms:modified xsi:type="dcterms:W3CDTF">2024-06-04T06:57:09Z</dcterms:modified>
</cp:coreProperties>
</file>